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346" r:id="rId3"/>
    <p:sldId id="258" r:id="rId4"/>
    <p:sldId id="290" r:id="rId5"/>
    <p:sldId id="319" r:id="rId6"/>
    <p:sldId id="291" r:id="rId7"/>
    <p:sldId id="268" r:id="rId8"/>
    <p:sldId id="294" r:id="rId9"/>
    <p:sldId id="265" r:id="rId10"/>
    <p:sldId id="271" r:id="rId11"/>
    <p:sldId id="350" r:id="rId12"/>
    <p:sldId id="349" r:id="rId13"/>
    <p:sldId id="348" r:id="rId14"/>
    <p:sldId id="275" r:id="rId15"/>
    <p:sldId id="277" r:id="rId16"/>
    <p:sldId id="339" r:id="rId17"/>
    <p:sldId id="343" r:id="rId18"/>
    <p:sldId id="356" r:id="rId19"/>
    <p:sldId id="354" r:id="rId20"/>
    <p:sldId id="342" r:id="rId21"/>
    <p:sldId id="355" r:id="rId22"/>
    <p:sldId id="352" r:id="rId23"/>
    <p:sldId id="353" r:id="rId24"/>
    <p:sldId id="344" r:id="rId25"/>
    <p:sldId id="340" r:id="rId26"/>
    <p:sldId id="357" r:id="rId27"/>
    <p:sldId id="285" r:id="rId28"/>
    <p:sldId id="296" r:id="rId29"/>
    <p:sldId id="298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mpact" panose="020B0806030902050204" pitchFamily="34" charset="0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1020" y="392"/>
      </p:cViewPr>
      <p:guideLst>
        <p:guide orient="horz" pos="1613"/>
        <p:guide pos="2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2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00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12:38:59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  <a:t>‹#›</a:t>
            </a:fld>
            <a:endParaRPr lang="zh-CN" altLang="en-US" sz="400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11">
              <a:rPr lang="zh-CN" altLang="en-US" smtClean="0"/>
              <a:t>12:38:58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/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41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3" Type="http://schemas.openxmlformats.org/officeDocument/2006/relationships/tags" Target="../tags/tag77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notesSlide" Target="../notesSlides/notesSlide16.xml"/><Relationship Id="rId2" Type="http://schemas.openxmlformats.org/officeDocument/2006/relationships/tags" Target="../tags/tag96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45341" y="244191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4771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5341" y="2363255"/>
            <a:ext cx="4902323" cy="476885"/>
          </a:xfrm>
        </p:spPr>
        <p:txBody>
          <a:bodyPr/>
          <a:lstStyle/>
          <a:p>
            <a:r>
              <a:rPr lang="zh-CN" altLang="en-US" sz="3600" dirty="0"/>
              <a:t>智能远控无线充电小车</a:t>
            </a:r>
            <a:br>
              <a:rPr lang="en-US" altLang="zh-CN" sz="2800" dirty="0"/>
            </a:br>
            <a:r>
              <a:rPr lang="en-US" altLang="zh-CN" sz="2800" dirty="0"/>
              <a:t>                 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中期答辩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0418" y="3054720"/>
            <a:ext cx="151216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  <a:cs typeface="+mn-ea"/>
                <a:sym typeface="+mn-lt"/>
              </a:rPr>
              <a:t>指导老师：洪峰</a:t>
            </a:r>
          </a:p>
        </p:txBody>
      </p: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1447416"/>
            <a:ext cx="926207" cy="915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0418" y="3636335"/>
            <a:ext cx="380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zh-CN" altLang="en-US" sz="1400" dirty="0"/>
              <a:t>答辩人： 伍雨童    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7E6A21-043B-4C74-8E83-AA7C8EDB60B8}"/>
              </a:ext>
            </a:extLst>
          </p:cNvPr>
          <p:cNvSpPr txBox="1"/>
          <p:nvPr/>
        </p:nvSpPr>
        <p:spPr>
          <a:xfrm>
            <a:off x="1835696" y="3464223"/>
            <a:ext cx="47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项目成员：伍雨童、陈权、邵新宇、程梦倩、朱颖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31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8023" y="2526704"/>
            <a:ext cx="316393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项目进展情况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5" y="3180674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中期检查目标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进展实际情况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5" y="3806920"/>
            <a:ext cx="208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已遇到的问题及解决方法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中期检查目标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6" name="MH_SubTitle_1">
            <a:extLst>
              <a:ext uri="{FF2B5EF4-FFF2-40B4-BE49-F238E27FC236}">
                <a16:creationId xmlns:a16="http://schemas.microsoft.com/office/drawing/2014/main" id="{430AF637-61D7-4FE0-A59A-F8B963E868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666588">
            <a:off x="2177804" y="843692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E5212DCC-A8B0-4D48-8DEA-48F07C05D0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449041">
            <a:off x="7565451" y="2220139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0" name="MH_SubTitle_1">
            <a:extLst>
              <a:ext uri="{FF2B5EF4-FFF2-40B4-BE49-F238E27FC236}">
                <a16:creationId xmlns:a16="http://schemas.microsoft.com/office/drawing/2014/main" id="{512F3239-72FC-46D8-A1CC-B1617C365E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0865128">
            <a:off x="1069133" y="3148559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51A4F8-8677-4510-BC26-063A114DC24C}"/>
              </a:ext>
            </a:extLst>
          </p:cNvPr>
          <p:cNvSpPr txBox="1"/>
          <p:nvPr/>
        </p:nvSpPr>
        <p:spPr>
          <a:xfrm>
            <a:off x="4788024" y="28659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基础硬件模块仿真搭建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DD5CA4-20FB-4E62-931E-49617CB049F3}"/>
              </a:ext>
            </a:extLst>
          </p:cNvPr>
          <p:cNvSpPr txBox="1"/>
          <p:nvPr/>
        </p:nvSpPr>
        <p:spPr>
          <a:xfrm>
            <a:off x="3581317" y="162208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学习电路设计方法和理论知识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827840-528C-47C1-A61A-C5FB42ED057D}"/>
              </a:ext>
            </a:extLst>
          </p:cNvPr>
          <p:cNvSpPr txBox="1"/>
          <p:nvPr/>
        </p:nvSpPr>
        <p:spPr>
          <a:xfrm>
            <a:off x="2495193" y="4011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软件初期设计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9297"/>
            <a:ext cx="8139644" cy="493395"/>
          </a:xfrm>
        </p:spPr>
        <p:txBody>
          <a:bodyPr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项目进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展情况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461" y="2037642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proteus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仿真无线充电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定时控制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硬件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0" y="1420388"/>
            <a:ext cx="2664289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用面包板搭建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无线充电发射端、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接收端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dc-dc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升压电路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511669" y="3642469"/>
            <a:ext cx="2448095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小车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低功耗组件选材及程序设计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34534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已遇到的问题及解决方法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789980" y="731875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无线充电后如何控制小车自启动？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1016296" y="1046754"/>
            <a:ext cx="351027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解决方法：无线充电装置台附加可编程定时器功能。以</a:t>
            </a:r>
            <a:r>
              <a:rPr lang="en-US" altLang="zh-CN" sz="1200" dirty="0">
                <a:solidFill>
                  <a:schemeClr val="tx1"/>
                </a:solidFill>
              </a:rPr>
              <a:t>STC89C52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单片机内部定时器，通过编写程序，实现一分钟或更长的固定时间定时，采用继电器作为自启动开关。到达定时时间时，继电器线圈失电，常触点导通，超级电容给小车电机供电，小车自启动。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568595" y="2887794"/>
            <a:ext cx="266401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无线充电形式使小车能源供给受限，如何解决续航能力问题？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341006" y="3419691"/>
            <a:ext cx="261174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解决方法：自制小车底板，采用亚克力或树脂材料，优化电路结构，尽可能减小小车重量，另一方面，选用电容较大的法拉电容组。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5509245" y="869024"/>
            <a:ext cx="302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zh-CN" sz="1200" dirty="0"/>
              <a:t>解决方法：考虑到采用舵机转向会极大消耗电能，所以仅选用电机</a:t>
            </a:r>
            <a:r>
              <a:rPr lang="en-US" altLang="zh-CN" sz="1200" dirty="0" err="1"/>
              <a:t>pwm</a:t>
            </a:r>
            <a:r>
              <a:rPr lang="zh-CN" altLang="zh-CN" sz="1200" dirty="0"/>
              <a:t>调整控制差速方式实现小车转向。在对比多个红外对管组合方案并考虑节能后，确定采用</a:t>
            </a:r>
            <a:r>
              <a:rPr lang="en-US" altLang="zh-CN" sz="1200" dirty="0"/>
              <a:t>5</a:t>
            </a:r>
            <a:r>
              <a:rPr lang="zh-CN" altLang="zh-CN" sz="1200" dirty="0"/>
              <a:t>个红外对管方案，其可进行两级方向纠正控制，能大大提高循迹的可靠性。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227651" y="3715197"/>
            <a:ext cx="2859758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解决方法：设计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升压电路处理超级电容输出电压值，使其稳定在</a:t>
            </a:r>
            <a:r>
              <a:rPr lang="en-US" altLang="zh-CN" sz="1200" dirty="0">
                <a:solidFill>
                  <a:schemeClr val="tx1"/>
                </a:solidFill>
              </a:rPr>
              <a:t>12V</a:t>
            </a:r>
            <a:r>
              <a:rPr lang="zh-CN" altLang="zh-CN" sz="1200" dirty="0">
                <a:solidFill>
                  <a:schemeClr val="tx1"/>
                </a:solidFill>
              </a:rPr>
              <a:t>，考虑到系统无持续供电的特性，选用低功耗的升压芯片</a:t>
            </a:r>
            <a:r>
              <a:rPr lang="en-US" altLang="zh-CN" sz="1200" dirty="0">
                <a:solidFill>
                  <a:schemeClr val="tx1"/>
                </a:solidFill>
              </a:rPr>
              <a:t>MT3608</a:t>
            </a:r>
            <a:r>
              <a:rPr lang="zh-CN" altLang="zh-CN" sz="1200" dirty="0">
                <a:solidFill>
                  <a:schemeClr val="tx1"/>
                </a:solidFill>
              </a:rPr>
              <a:t>集合其外围电路实现升压稳压的功能。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FB8D6B-E5AC-457A-9935-99975C6AB819}"/>
              </a:ext>
            </a:extLst>
          </p:cNvPr>
          <p:cNvSpPr txBox="1"/>
          <p:nvPr/>
        </p:nvSpPr>
        <p:spPr>
          <a:xfrm>
            <a:off x="5899654" y="2660291"/>
            <a:ext cx="3164836" cy="95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经测量，超级电容储电量和电压平方成正比，实际输出的时候，前一阶段电压下降比较慢，但后期下降速度逐渐增加，作为供电系统及其不稳定，如何解决？</a:t>
            </a:r>
          </a:p>
        </p:txBody>
      </p:sp>
      <p:sp>
        <p:nvSpPr>
          <p:cNvPr id="38" name="MH_Text_1">
            <a:extLst>
              <a:ext uri="{FF2B5EF4-FFF2-40B4-BE49-F238E27FC236}">
                <a16:creationId xmlns:a16="http://schemas.microsoft.com/office/drawing/2014/main" id="{ABC79667-7B53-4AFB-830E-D6B9E49C195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24128" y="571616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小车如何稳定循迹</a:t>
            </a:r>
            <a:r>
              <a:rPr lang="zh-CN" altLang="en-US" sz="1200" b="1" dirty="0">
                <a:solidFill>
                  <a:schemeClr val="tx1"/>
                </a:solidFill>
              </a:rPr>
              <a:t>？</a:t>
            </a:r>
            <a:r>
              <a:rPr lang="zh-CN" altLang="zh-CN" sz="1200" b="1" dirty="0"/>
              <a:t>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8175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已有阶段性成果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阶段性成果及进展</a:t>
            </a: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665462" y="1414391"/>
            <a:ext cx="224155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753173" y="1787512"/>
            <a:ext cx="2506345" cy="572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zh-CN" sz="1200" dirty="0">
                <a:solidFill>
                  <a:schemeClr val="tx1"/>
                </a:solidFill>
              </a:rPr>
              <a:t>、用面包板搭建</a:t>
            </a:r>
            <a:r>
              <a:rPr lang="zh-CN" altLang="en-US" sz="1200" dirty="0">
                <a:solidFill>
                  <a:schemeClr val="tx1"/>
                </a:solidFill>
              </a:rPr>
              <a:t>无线充电发射端、接收端</a:t>
            </a:r>
            <a:r>
              <a:rPr lang="zh-CN" altLang="zh-CN" sz="1200" dirty="0">
                <a:solidFill>
                  <a:schemeClr val="tx1"/>
                </a:solidFill>
              </a:rPr>
              <a:t>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zh-CN" altLang="en-US" sz="1200" dirty="0">
              <a:solidFill>
                <a:schemeClr val="tx1"/>
              </a:solidFill>
              <a:sym typeface="+mn-lt"/>
            </a:endParaRP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1000125" y="3025140"/>
            <a:ext cx="202628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4301819" y="558228"/>
            <a:ext cx="2782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1</a:t>
            </a:r>
            <a:r>
              <a:rPr lang="zh-CN" altLang="zh-CN" sz="1200" dirty="0">
                <a:solidFill>
                  <a:schemeClr val="tx1"/>
                </a:solidFill>
              </a:rPr>
              <a:t>、利用</a:t>
            </a:r>
            <a:r>
              <a:rPr lang="en-US" altLang="zh-CN" sz="1200" dirty="0">
                <a:solidFill>
                  <a:schemeClr val="tx1"/>
                </a:solidFill>
              </a:rPr>
              <a:t>proteus</a:t>
            </a:r>
            <a:r>
              <a:rPr lang="zh-CN" altLang="zh-CN" sz="1200" dirty="0">
                <a:solidFill>
                  <a:schemeClr val="tx1"/>
                </a:solidFill>
              </a:rPr>
              <a:t>仿真无线充电装置台，使其附加定时充电功能，以</a:t>
            </a:r>
            <a:r>
              <a:rPr lang="en-US" altLang="zh-CN" sz="1200" dirty="0">
                <a:solidFill>
                  <a:schemeClr val="tx1"/>
                </a:solidFill>
              </a:rPr>
              <a:t>51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其内部定时器，通过编写程序，实现一分钟或更长的固定时间定时，并采用继电器作为自启动开关。到达定时时间时，继电器线圈失电，常闭触点导通，超级电容给小车电机供电，小车自启动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355103" y="3508437"/>
            <a:ext cx="238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r>
              <a:rPr lang="zh-CN" altLang="zh-CN" sz="1200" dirty="0"/>
              <a:t>、功能实现方案及流程图：项目实施步骤流程图、小车电路控制流程图。</a:t>
            </a: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607996DB-63F0-40F4-9631-61B95F6FC4A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87435" y="3730752"/>
            <a:ext cx="256293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zh-CN" altLang="zh-CN" sz="1200" dirty="0">
                <a:solidFill>
                  <a:schemeClr val="tx1"/>
                </a:solidFill>
              </a:rPr>
              <a:t>、小车主要硬件的原理图：电机驱动原理图、</a:t>
            </a:r>
            <a:r>
              <a:rPr lang="zh-CN" altLang="en-US" sz="1200" dirty="0">
                <a:solidFill>
                  <a:schemeClr val="tx1"/>
                </a:solidFill>
              </a:rPr>
              <a:t>无线充电发射端、接收端</a:t>
            </a:r>
            <a:r>
              <a:rPr lang="zh-CN" altLang="zh-CN" sz="1200" dirty="0">
                <a:solidFill>
                  <a:schemeClr val="tx1"/>
                </a:solidFill>
              </a:rPr>
              <a:t>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升压原理图、核心控制板原理图、无线充电装置台原理图。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142310" y="2682174"/>
            <a:ext cx="2218650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zh-CN" sz="1200" dirty="0">
                <a:solidFill>
                  <a:schemeClr val="tx1"/>
                </a:solidFill>
              </a:rPr>
              <a:t>、小车循迹程序的书写。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2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项目实施步骤流程图展示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E9D2A-9163-4913-8AD5-9919CA9A5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960"/>
            <a:ext cx="9144000" cy="3083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小车电路控制流程图展示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E0318-483E-4094-8A17-BFC115A1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6" y="562892"/>
            <a:ext cx="8139644" cy="4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90AB9-2A23-4C87-8948-AA7AB361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无线充电发射端、接收端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D9ED87-56F1-4C4A-9FC1-3C6AB876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835E0-5EEC-43A5-945E-CECC9374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3" y="624895"/>
            <a:ext cx="8730653" cy="28330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D4E30C-1DBB-4D1F-9E49-3097FEE2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" y="3563333"/>
            <a:ext cx="2619966" cy="13408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88F9CF-8EE5-44C4-BB54-5D3322396F86}"/>
              </a:ext>
            </a:extLst>
          </p:cNvPr>
          <p:cNvSpPr txBox="1"/>
          <p:nvPr/>
        </p:nvSpPr>
        <p:spPr>
          <a:xfrm>
            <a:off x="1929966" y="307580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L2</a:t>
            </a:r>
            <a:r>
              <a:rPr lang="zh-CN" altLang="en-US" sz="1200" dirty="0"/>
              <a:t>*</a:t>
            </a:r>
            <a:r>
              <a:rPr lang="en-US" altLang="zh-CN" sz="1200" dirty="0"/>
              <a:t>C2=450~500</a:t>
            </a:r>
            <a:endParaRPr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308DB4-FD02-43C9-8EEF-592FEC98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1" y="3557975"/>
            <a:ext cx="2619966" cy="13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1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055C-0DF4-439A-A6E1-453FBBA8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无线充电台原理图及</a:t>
            </a:r>
            <a:r>
              <a:rPr lang="en-US" altLang="zh-CN" dirty="0" err="1"/>
              <a:t>pcb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ADD1A-C3BD-42CD-B46E-1287177B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04527-60F6-4C60-BB8E-EED861E5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0" y="601034"/>
            <a:ext cx="7690010" cy="42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23528" y="654241"/>
            <a:ext cx="8139644" cy="49339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成员组成及分工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9C7FD-6BB0-4C00-BB5D-9E40EA449A3A}"/>
              </a:ext>
            </a:extLst>
          </p:cNvPr>
          <p:cNvSpPr txBox="1"/>
          <p:nvPr/>
        </p:nvSpPr>
        <p:spPr>
          <a:xfrm>
            <a:off x="940704" y="1842963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项目负责人：伍雨童——组织成员会议召开，项目进度策划和跟进，技术问题解决。</a:t>
            </a:r>
          </a:p>
          <a:p>
            <a:r>
              <a:rPr lang="zh-CN" altLang="zh-CN" sz="1400" dirty="0"/>
              <a:t>具体分工：</a:t>
            </a:r>
          </a:p>
          <a:p>
            <a:r>
              <a:rPr lang="en-US" altLang="zh-CN" sz="1400" dirty="0"/>
              <a:t>1</a:t>
            </a:r>
            <a:r>
              <a:rPr lang="zh-CN" altLang="zh-CN" sz="1400" dirty="0"/>
              <a:t>、伍雨童、陈权——负责电路原理图设计、</a:t>
            </a:r>
            <a:r>
              <a:rPr lang="en-US" altLang="zh-CN" sz="1400" dirty="0" err="1"/>
              <a:t>pcb</a:t>
            </a:r>
            <a:r>
              <a:rPr lang="zh-CN" altLang="zh-CN" sz="1400" dirty="0"/>
              <a:t>绘制，软件设计和实现。</a:t>
            </a:r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、邵新宇——负责零件采购，研制过程记录，汇总报告，</a:t>
            </a:r>
            <a:r>
              <a:rPr lang="en-US" altLang="zh-CN" sz="1400" dirty="0"/>
              <a:t>ppt</a:t>
            </a:r>
            <a:r>
              <a:rPr lang="zh-CN" altLang="zh-CN" sz="1400" dirty="0"/>
              <a:t>制作。  </a:t>
            </a:r>
            <a:r>
              <a:rPr lang="en-US" altLang="zh-CN" sz="1400" dirty="0"/>
              <a:t>           </a:t>
            </a:r>
            <a:endParaRPr lang="zh-CN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、朱颖——负责面包板仿真搭建，后期硬件调试。 </a:t>
            </a:r>
            <a:r>
              <a:rPr lang="en-US" altLang="zh-CN" sz="1400" dirty="0"/>
              <a:t>                    </a:t>
            </a:r>
            <a:endParaRPr lang="zh-CN" altLang="zh-CN" sz="1400" dirty="0"/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、程梦倩——负责元器件焊接和组装。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659037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无线充电台定时控制和自启动控制仿真展示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4" name="20200524_1530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975" y="761365"/>
            <a:ext cx="6620510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4DD85-7749-4635-805A-CD23A7DD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F60BB-78DD-4930-8B5E-F76F1974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0191"/>
            <a:ext cx="5219829" cy="46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5EABA-676F-479A-A8A0-BB47B692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使用继电器作为控制开关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B6374A-CA6D-4596-94D5-757F4306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07673D-624E-4F99-A16B-04C398CB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49118"/>
            <a:ext cx="3702240" cy="39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CDE8C-ED02-4898-9CA3-8B886D0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低功率升压模块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BAD98-D864-4B56-9314-A516477F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8D67C9-1327-42D4-8983-60D73E9C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8" y="2962336"/>
            <a:ext cx="5308873" cy="22353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F74B5F-703E-4569-A075-EE7444DB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35" y="483518"/>
            <a:ext cx="3388588" cy="45904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AF9A00-5ADE-4C1A-9DCB-150D8FB8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631498"/>
            <a:ext cx="5408662" cy="22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4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核心板原理图展示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CA674-0EA4-4A23-8686-F982532B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62893"/>
            <a:ext cx="6192688" cy="44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8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电机驱动展示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pic>
        <p:nvPicPr>
          <p:cNvPr id="4" name="图片 3" descr="驱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614045"/>
            <a:ext cx="76454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CCEDD-8409-4D54-91A8-3A59B06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循迹算法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784300-C646-4ADB-BFF8-6788A19A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13:15:48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FA465-6390-44CF-8D9A-567C06AB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27534"/>
            <a:ext cx="6333877" cy="41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后期计划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后期计划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硬件实体测试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6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程序烧写和后期调试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476123" y="3844281"/>
            <a:ext cx="2581055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制作出智能远控无线充电小车实物。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6228361" y="31459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05758" y="1731122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5688" y="2202492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57350" y="1131590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敬请批评指正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0331" y="1851473"/>
            <a:ext cx="3235388" cy="30859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电子信息工程学院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087" y="2268631"/>
            <a:ext cx="1630680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答辩人：伍雨童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8492" y="2268631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cs typeface="+mn-ea"/>
                <a:sym typeface="+mn-lt"/>
              </a:rPr>
              <a:t>指导老师：洪峰</a:t>
            </a:r>
          </a:p>
        </p:txBody>
      </p:sp>
      <p:sp>
        <p:nvSpPr>
          <p:cNvPr id="6" name="矩形 5"/>
          <p:cNvSpPr/>
          <p:nvPr/>
        </p:nvSpPr>
        <p:spPr>
          <a:xfrm>
            <a:off x="265704" y="1236259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6" y="1273202"/>
            <a:ext cx="926207" cy="915839"/>
          </a:xfrm>
          <a:prstGeom prst="rect">
            <a:avLst/>
          </a:prstGeom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55751" y="2707237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86442" y="2710347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95362" y="269953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9016" y="2710347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4648" y="298657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9266" y="298284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5322" y="301196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99743" y="302391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54785" y="3550244"/>
            <a:ext cx="131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8637" y="3506067"/>
            <a:ext cx="2164845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项目进展情况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2267" y="3595001"/>
            <a:ext cx="134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已有阶段性成果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09328" y="3624997"/>
            <a:ext cx="110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tx2">
                    <a:lumMod val="75000"/>
                  </a:schemeClr>
                </a:solidFill>
                <a:cs typeface="+mn-ea"/>
              </a:rPr>
              <a:t>后期计划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224152" y="1402491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339752" y="1370806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9118" y="141962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052008" y="1402491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068719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23764" y="3549417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3720604" y="3382856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21041913">
            <a:off x="1995100" y="2312615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cxnSpLocks/>
            <a:stCxn id="5" idx="3"/>
          </p:cNvCxnSpPr>
          <p:nvPr>
            <p:custDataLst>
              <p:tags r:id="rId3"/>
            </p:custDataLst>
          </p:nvPr>
        </p:nvCxnSpPr>
        <p:spPr>
          <a:xfrm>
            <a:off x="3234074" y="2765805"/>
            <a:ext cx="1313121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rot="183635">
            <a:off x="1895420" y="1303132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6"/>
            </p:custDataLst>
          </p:nvPr>
        </p:nvSpPr>
        <p:spPr>
          <a:xfrm>
            <a:off x="1080969" y="1728548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99" y="257066"/>
            <a:ext cx="621580" cy="614622"/>
          </a:xfrm>
          <a:prstGeom prst="rect">
            <a:avLst/>
          </a:prstGeom>
        </p:spPr>
      </p:pic>
      <p:sp>
        <p:nvSpPr>
          <p:cNvPr id="4" name="MH_SubTitle_2"/>
          <p:cNvSpPr txBox="1"/>
          <p:nvPr>
            <p:custDataLst>
              <p:tags r:id="rId8"/>
            </p:custDataLst>
          </p:nvPr>
        </p:nvSpPr>
        <p:spPr>
          <a:xfrm>
            <a:off x="3347864" y="142404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无线充电</a:t>
            </a:r>
          </a:p>
        </p:txBody>
      </p:sp>
      <p:sp>
        <p:nvSpPr>
          <p:cNvPr id="6" name="MH_SubTitle_2"/>
          <p:cNvSpPr txBox="1"/>
          <p:nvPr>
            <p:custDataLst>
              <p:tags r:id="rId9"/>
            </p:custDataLst>
          </p:nvPr>
        </p:nvSpPr>
        <p:spPr>
          <a:xfrm>
            <a:off x="3482582" y="239569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物联网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7488" y="1179703"/>
            <a:ext cx="449834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当前车载充电器</a:t>
            </a:r>
            <a:r>
              <a:rPr lang="en-US" altLang="zh-CN" sz="1400" dirty="0"/>
              <a:t>&amp;</a:t>
            </a:r>
            <a:r>
              <a:rPr lang="zh-CN" altLang="en-US" sz="1400" dirty="0"/>
              <a:t>充电桩：</a:t>
            </a:r>
          </a:p>
          <a:p>
            <a:r>
              <a:rPr lang="zh-CN" altLang="en-US" sz="1400" dirty="0"/>
              <a:t>    电线老化、电火花、不易维护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无线电能传输技术：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安全可靠、供电方式灵活、无接触火花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22851" y="2446481"/>
            <a:ext cx="445135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数据云端传输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响应万物互联的时代潮流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蓝牙远控   小车更智能化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应用前景广泛：工业生产、智能家电等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1" animBg="1"/>
      <p:bldP spid="1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研究思路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44089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研究内容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4248" y="3943774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研究方案可行性</a:t>
            </a:r>
          </a:p>
        </p:txBody>
      </p:sp>
      <p:sp>
        <p:nvSpPr>
          <p:cNvPr id="66" name="KSO_Shape"/>
          <p:cNvSpPr/>
          <p:nvPr/>
        </p:nvSpPr>
        <p:spPr bwMode="auto">
          <a:xfrm>
            <a:off x="3610610" y="3349625"/>
            <a:ext cx="570230" cy="57023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8C60D91-EB60-4E94-8695-CE7F8F1943D3}"/>
              </a:ext>
            </a:extLst>
          </p:cNvPr>
          <p:cNvSpPr txBox="1"/>
          <p:nvPr/>
        </p:nvSpPr>
        <p:spPr>
          <a:xfrm>
            <a:off x="4750104" y="370168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2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3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主要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小车</a:t>
            </a:r>
          </a:p>
        </p:txBody>
      </p:sp>
      <p:sp>
        <p:nvSpPr>
          <p:cNvPr id="2054" name="MH_SubTitle_4"/>
          <p:cNvSpPr/>
          <p:nvPr>
            <p:custDataLst>
              <p:tags r:id="rId6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实现</a:t>
            </a:r>
          </a:p>
        </p:txBody>
      </p:sp>
      <p:sp>
        <p:nvSpPr>
          <p:cNvPr id="22" name="MH_Text_1"/>
          <p:cNvSpPr/>
          <p:nvPr>
            <p:custDataLst>
              <p:tags r:id="rId8"/>
            </p:custDataLst>
          </p:nvPr>
        </p:nvSpPr>
        <p:spPr>
          <a:xfrm>
            <a:off x="5447233" y="9145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小车循迹实现</a:t>
            </a: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535605" y="939642"/>
            <a:ext cx="2523490" cy="26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无线充电实现</a:t>
            </a:r>
          </a:p>
        </p:txBody>
      </p:sp>
      <p:sp>
        <p:nvSpPr>
          <p:cNvPr id="26" name="MH_Text_1"/>
          <p:cNvSpPr/>
          <p:nvPr>
            <p:custDataLst>
              <p:tags r:id="rId10"/>
            </p:custDataLst>
          </p:nvPr>
        </p:nvSpPr>
        <p:spPr>
          <a:xfrm>
            <a:off x="3026279" y="3745380"/>
            <a:ext cx="23042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蓝牙远程控制实现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研究内容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B0E5E2-3C56-46A9-BFE9-5D984B4A51B0}"/>
              </a:ext>
            </a:extLst>
          </p:cNvPr>
          <p:cNvSpPr txBox="1"/>
          <p:nvPr/>
        </p:nvSpPr>
        <p:spPr>
          <a:xfrm>
            <a:off x="5624473" y="1284359"/>
            <a:ext cx="238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小车自主循黑线行走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DAF129-4B75-4D38-AB7C-3372A33415FE}"/>
              </a:ext>
            </a:extLst>
          </p:cNvPr>
          <p:cNvSpPr txBox="1"/>
          <p:nvPr/>
        </p:nvSpPr>
        <p:spPr>
          <a:xfrm>
            <a:off x="535605" y="1284359"/>
            <a:ext cx="26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小车</a:t>
            </a:r>
            <a:r>
              <a:rPr lang="zh-CN" altLang="en-US" sz="1400" dirty="0"/>
              <a:t>于</a:t>
            </a:r>
            <a:r>
              <a:rPr lang="zh-CN" altLang="zh-CN" sz="1400" dirty="0"/>
              <a:t>无线充电</a:t>
            </a:r>
            <a:r>
              <a:rPr lang="zh-CN" altLang="en-US" sz="1400" dirty="0"/>
              <a:t>装置台定时充电，并</a:t>
            </a:r>
            <a:r>
              <a:rPr lang="zh-CN" altLang="zh-CN" sz="1400" dirty="0"/>
              <a:t>自启动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68F6D9-D919-4000-9A4A-A4F2332219AE}"/>
              </a:ext>
            </a:extLst>
          </p:cNvPr>
          <p:cNvSpPr txBox="1"/>
          <p:nvPr/>
        </p:nvSpPr>
        <p:spPr>
          <a:xfrm>
            <a:off x="3013569" y="4031406"/>
            <a:ext cx="336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通过蓝牙图形化页面控制小车运行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</a:p>
        </p:txBody>
      </p: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14614688">
            <a:off x="4048181" y="1910894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064316" y="1510713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0" name="MH_Text_1"/>
          <p:cNvSpPr/>
          <p:nvPr>
            <p:custDataLst>
              <p:tags r:id="rId1"/>
            </p:custDataLst>
          </p:nvPr>
        </p:nvSpPr>
        <p:spPr>
          <a:xfrm>
            <a:off x="2491555" y="3621640"/>
            <a:ext cx="2057399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小车硬件设计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2"/>
            </p:custDataLst>
          </p:nvPr>
        </p:nvSpPr>
        <p:spPr>
          <a:xfrm>
            <a:off x="739834" y="1185577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语言程序控制核心板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59" name="日期占位符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  <p:sp>
        <p:nvSpPr>
          <p:cNvPr id="57" name="MH_Text_1">
            <a:extLst>
              <a:ext uri="{FF2B5EF4-FFF2-40B4-BE49-F238E27FC236}">
                <a16:creationId xmlns:a16="http://schemas.microsoft.com/office/drawing/2014/main" id="{15055EE6-4BD8-4175-B77B-3C3139CF20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93544" y="1483622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软硬搭配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1B2BE79-E921-4D26-8786-E9D22669221F}"/>
              </a:ext>
            </a:extLst>
          </p:cNvPr>
          <p:cNvSpPr txBox="1"/>
          <p:nvPr/>
        </p:nvSpPr>
        <p:spPr>
          <a:xfrm>
            <a:off x="5798176" y="1809070"/>
            <a:ext cx="25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程序赋予硬件灵魂，</a:t>
            </a:r>
            <a:r>
              <a:rPr lang="zh-CN" altLang="en-US" sz="1400" dirty="0">
                <a:cs typeface="+mn-ea"/>
                <a:sym typeface="+mn-lt"/>
              </a:rPr>
              <a:t>程序烧录至单片机，进行</a:t>
            </a:r>
            <a:r>
              <a:rPr lang="zh-CN" altLang="zh-CN" sz="1400" dirty="0"/>
              <a:t>硬件实体测试</a:t>
            </a:r>
            <a:r>
              <a:rPr lang="zh-CN" altLang="en-US" sz="1400" dirty="0"/>
              <a:t>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FA59F0-4766-477D-A747-021277D3BADA}"/>
              </a:ext>
            </a:extLst>
          </p:cNvPr>
          <p:cNvSpPr txBox="1"/>
          <p:nvPr/>
        </p:nvSpPr>
        <p:spPr>
          <a:xfrm>
            <a:off x="641141" y="1621452"/>
            <a:ext cx="2290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分析程序架构，绘制程序算法流程图，用</a:t>
            </a:r>
            <a:r>
              <a:rPr lang="zh-CN" altLang="en-US" sz="1400" dirty="0">
                <a:cs typeface="+mn-ea"/>
                <a:sym typeface="+mn-lt"/>
              </a:rPr>
              <a:t>keil5进行</a:t>
            </a:r>
            <a:r>
              <a:rPr lang="en-US" altLang="zh-CN" sz="1400" dirty="0">
                <a:cs typeface="+mn-ea"/>
                <a:sym typeface="+mn-lt"/>
              </a:rPr>
              <a:t>C</a:t>
            </a:r>
            <a:r>
              <a:rPr lang="zh-CN" altLang="en-US" sz="1400" dirty="0">
                <a:cs typeface="+mn-ea"/>
                <a:sym typeface="+mn-lt"/>
              </a:rPr>
              <a:t>程序设计和优化。利用程序控制核心板发送信号。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8C4882-080B-48D7-839E-89CC696CF471}"/>
              </a:ext>
            </a:extLst>
          </p:cNvPr>
          <p:cNvSpPr txBox="1"/>
          <p:nvPr/>
        </p:nvSpPr>
        <p:spPr>
          <a:xfrm>
            <a:off x="2357375" y="4050610"/>
            <a:ext cx="3440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利用</a:t>
            </a:r>
            <a:r>
              <a:rPr lang="en-US" altLang="zh-CN" sz="1400" dirty="0"/>
              <a:t>proteus</a:t>
            </a:r>
            <a:r>
              <a:rPr lang="zh-CN" altLang="en-US" sz="1400" dirty="0"/>
              <a:t>进行</a:t>
            </a:r>
            <a:r>
              <a:rPr lang="zh-CN" altLang="zh-CN" sz="1400" dirty="0"/>
              <a:t>基础硬件模块仿真，</a:t>
            </a:r>
            <a:r>
              <a:rPr lang="zh-CN" altLang="en-US" sz="1400" dirty="0"/>
              <a:t>面包板实体搭建，形成</a:t>
            </a:r>
            <a:r>
              <a:rPr lang="zh-CN" altLang="zh-CN" sz="1400" dirty="0"/>
              <a:t>小车和无线充电发射端的硬件架构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</a:p>
        </p:txBody>
      </p:sp>
      <p:sp>
        <p:nvSpPr>
          <p:cNvPr id="29" name="MH_SubTitle_1"/>
          <p:cNvSpPr/>
          <p:nvPr>
            <p:custDataLst>
              <p:tags r:id="rId3"/>
            </p:custDataLst>
          </p:nvPr>
        </p:nvSpPr>
        <p:spPr>
          <a:xfrm>
            <a:off x="3281497" y="1382016"/>
            <a:ext cx="1276096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3" name="MH_SubTitle_2"/>
          <p:cNvSpPr/>
          <p:nvPr>
            <p:custDataLst>
              <p:tags r:id="rId4"/>
            </p:custDataLst>
          </p:nvPr>
        </p:nvSpPr>
        <p:spPr>
          <a:xfrm rot="1449041">
            <a:off x="4692732" y="1703388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MH_SubTitle_4"/>
          <p:cNvSpPr/>
          <p:nvPr>
            <p:custDataLst>
              <p:tags r:id="rId5"/>
            </p:custDataLst>
          </p:nvPr>
        </p:nvSpPr>
        <p:spPr>
          <a:xfrm rot="3783653">
            <a:off x="3667735" y="2806227"/>
            <a:ext cx="1277517" cy="1178320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6"/>
            </p:custDataLst>
          </p:nvPr>
        </p:nvSpPr>
        <p:spPr>
          <a:xfrm>
            <a:off x="6516216" y="159991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蓝牙远控</a:t>
            </a:r>
          </a:p>
        </p:txBody>
      </p:sp>
      <p:sp>
        <p:nvSpPr>
          <p:cNvPr id="15" name="MH_Text_1"/>
          <p:cNvSpPr/>
          <p:nvPr>
            <p:custDataLst>
              <p:tags r:id="rId7"/>
            </p:custDataLst>
          </p:nvPr>
        </p:nvSpPr>
        <p:spPr>
          <a:xfrm>
            <a:off x="6018136" y="1949695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实现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远程控制</a:t>
            </a:r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通过蓝牙通信的方式，利用图形化页面与小车蓝牙模块交互，达到远程控制小车的目的。</a:t>
            </a:r>
          </a:p>
        </p:txBody>
      </p:sp>
      <p:sp>
        <p:nvSpPr>
          <p:cNvPr id="16" name="MH_Text_1"/>
          <p:cNvSpPr/>
          <p:nvPr>
            <p:custDataLst>
              <p:tags r:id="rId8"/>
            </p:custDataLst>
          </p:nvPr>
        </p:nvSpPr>
        <p:spPr>
          <a:xfrm>
            <a:off x="1298925" y="820493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heavy" dirty="0">
                <a:solidFill>
                  <a:schemeClr val="tx1"/>
                </a:solidFill>
                <a:cs typeface="+mn-ea"/>
                <a:sym typeface="+mn-lt"/>
              </a:rPr>
              <a:t>循迹</a:t>
            </a:r>
          </a:p>
        </p:txBody>
      </p: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514249" y="1243830"/>
            <a:ext cx="2767248" cy="117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红外对管与核心板信号反馈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利用红外对管对黑线的可识别性，若干红外对管组合和电机差速实现循迹功能，达到小车自主循迹的目的。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1380616" y="3262232"/>
            <a:ext cx="2032994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851442" y="3622627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电磁能量转换和自启动</a:t>
            </a:r>
            <a:endParaRPr lang="en-US" altLang="zh-CN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利用无线充电发射端和接收端供电，使用法拉电容组储存电能，并配合继电器实现小车无线充电和自启动的功能。</a:t>
            </a: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12:39:01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1" grpId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3642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PageTitle"/>
  <p:tag name="MH_ORDER" val="Page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863</TotalTime>
  <Words>1157</Words>
  <Application>Microsoft Office PowerPoint</Application>
  <PresentationFormat>全屏显示(16:9)</PresentationFormat>
  <Paragraphs>182</Paragraphs>
  <Slides>29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Calibri</vt:lpstr>
      <vt:lpstr>微软雅黑</vt:lpstr>
      <vt:lpstr>Times New Roman</vt:lpstr>
      <vt:lpstr>Wingdings</vt:lpstr>
      <vt:lpstr>-apple-system</vt:lpstr>
      <vt:lpstr>宋体</vt:lpstr>
      <vt:lpstr>Impact</vt:lpstr>
      <vt:lpstr>1</vt:lpstr>
      <vt:lpstr>智能远控无线充电小车                  ——中期答辩</vt:lpstr>
      <vt:lpstr>成员组成及分工</vt:lpstr>
      <vt:lpstr>目 录</vt:lpstr>
      <vt:lpstr>PowerPoint 演示文稿</vt:lpstr>
      <vt:lpstr>选题背景</vt:lpstr>
      <vt:lpstr>PowerPoint 演示文稿</vt:lpstr>
      <vt:lpstr>研究内容</vt:lpstr>
      <vt:lpstr>研究思路</vt:lpstr>
      <vt:lpstr>研究方法</vt:lpstr>
      <vt:lpstr>PowerPoint 演示文稿</vt:lpstr>
      <vt:lpstr>中期检查目标</vt:lpstr>
      <vt:lpstr>项目进展情况</vt:lpstr>
      <vt:lpstr>已遇到的问题及解决方法</vt:lpstr>
      <vt:lpstr>PowerPoint 演示文稿</vt:lpstr>
      <vt:lpstr>阶段性成果及进展</vt:lpstr>
      <vt:lpstr>项目实施步骤流程图展示</vt:lpstr>
      <vt:lpstr>小车电路控制流程图展示</vt:lpstr>
      <vt:lpstr>无线充电发射端、接收端</vt:lpstr>
      <vt:lpstr>无线充电台原理图及pcb</vt:lpstr>
      <vt:lpstr>无线充电台定时控制和自启动控制仿真展示</vt:lpstr>
      <vt:lpstr>PowerPoint 演示文稿</vt:lpstr>
      <vt:lpstr>使用继电器作为控制开关</vt:lpstr>
      <vt:lpstr>低功率升压模块</vt:lpstr>
      <vt:lpstr>核心板原理图展示</vt:lpstr>
      <vt:lpstr>电机驱动展示</vt:lpstr>
      <vt:lpstr>循迹算法</vt:lpstr>
      <vt:lpstr>PowerPoint 演示文稿</vt:lpstr>
      <vt:lpstr>后期计划</vt:lpstr>
      <vt:lpstr>敬请批评指正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1;mycomputer</dc:creator>
  <dc:description>1</dc:description>
  <cp:lastModifiedBy>伍 雨童</cp:lastModifiedBy>
  <cp:revision>68</cp:revision>
  <dcterms:created xsi:type="dcterms:W3CDTF">2015-12-01T00:32:00Z</dcterms:created>
  <dcterms:modified xsi:type="dcterms:W3CDTF">2020-10-26T05:16:13Z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